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559675" cy="106918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eLRqlypDdHeyNK1HuUcu/GrX6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2" autoAdjust="0"/>
    <p:restoredTop sz="94660"/>
  </p:normalViewPr>
  <p:slideViewPr>
    <p:cSldViewPr snapToGrid="0">
      <p:cViewPr>
        <p:scale>
          <a:sx n="117" d="100"/>
          <a:sy n="117" d="100"/>
        </p:scale>
        <p:origin x="384" y="-1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vara Lazarenko" userId="455ccbb12fa3194e" providerId="LiveId" clId="{098EDA42-DD95-4F4B-A222-EF449872FF42}"/>
    <pc:docChg chg="undo custSel modSld">
      <pc:chgData name="Varvara Lazarenko" userId="455ccbb12fa3194e" providerId="LiveId" clId="{098EDA42-DD95-4F4B-A222-EF449872FF42}" dt="2025-01-22T16:52:35.716" v="246"/>
      <pc:docMkLst>
        <pc:docMk/>
      </pc:docMkLst>
      <pc:sldChg chg="modSp mod">
        <pc:chgData name="Varvara Lazarenko" userId="455ccbb12fa3194e" providerId="LiveId" clId="{098EDA42-DD95-4F4B-A222-EF449872FF42}" dt="2025-01-22T16:47:35.271" v="178" actId="1036"/>
        <pc:sldMkLst>
          <pc:docMk/>
          <pc:sldMk cId="0" sldId="256"/>
        </pc:sldMkLst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21.579" v="173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19.515" v="172" actId="103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6:34.496" v="158" actId="1035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7:35.271" v="178" actId="103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38:29.311" v="78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098EDA42-DD95-4F4B-A222-EF449872FF42}" dt="2025-01-22T16:52:35.716" v="246"/>
        <pc:sldMkLst>
          <pc:docMk/>
          <pc:sldMk cId="0" sldId="257"/>
        </pc:sldMkLst>
        <pc:spChg chg="mod">
          <ac:chgData name="Varvara Lazarenko" userId="455ccbb12fa3194e" providerId="LiveId" clId="{098EDA42-DD95-4F4B-A222-EF449872FF42}" dt="2025-01-22T16:51:14.365" v="224" actId="20577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2:35.716" v="246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25.537" v="215" actId="948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50:39.519" v="223" actId="103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098EDA42-DD95-4F4B-A222-EF449872FF42}" dt="2025-01-22T16:49:20.652" v="195" actId="1036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56B0BD8B-E829-48C2-B6BE-A695DDEEA2C9}"/>
    <pc:docChg chg="modSld">
      <pc:chgData name="Varvara Lazarenko" userId="455ccbb12fa3194e" providerId="LiveId" clId="{56B0BD8B-E829-48C2-B6BE-A695DDEEA2C9}" dt="2024-10-22T16:26:02.504" v="31" actId="20577"/>
      <pc:docMkLst>
        <pc:docMk/>
      </pc:docMkLst>
      <pc:sldChg chg="modSp mod">
        <pc:chgData name="Varvara Lazarenko" userId="455ccbb12fa3194e" providerId="LiveId" clId="{56B0BD8B-E829-48C2-B6BE-A695DDEEA2C9}" dt="2024-10-22T16:26:02.504" v="31" actId="20577"/>
        <pc:sldMkLst>
          <pc:docMk/>
          <pc:sldMk cId="0" sldId="256"/>
        </pc:sldMkLst>
      </pc:sldChg>
    </pc:docChg>
  </pc:docChgLst>
  <pc:docChgLst>
    <pc:chgData name="Varvara Lazarenko" userId="455ccbb12fa3194e" providerId="LiveId" clId="{836A5F48-E2F1-40B2-9E59-5901FAA22922}"/>
    <pc:docChg chg="custSel modSld">
      <pc:chgData name="Varvara Lazarenko" userId="455ccbb12fa3194e" providerId="LiveId" clId="{836A5F48-E2F1-40B2-9E59-5901FAA22922}" dt="2025-02-23T14:45:30.350" v="302" actId="20577"/>
      <pc:docMkLst>
        <pc:docMk/>
      </pc:docMkLst>
      <pc:sldChg chg="modSp mod">
        <pc:chgData name="Varvara Lazarenko" userId="455ccbb12fa3194e" providerId="LiveId" clId="{836A5F48-E2F1-40B2-9E59-5901FAA22922}" dt="2025-02-23T14:45:30.350" v="302" actId="20577"/>
        <pc:sldMkLst>
          <pc:docMk/>
          <pc:sldMk cId="0" sldId="256"/>
        </pc:sldMkLst>
        <pc:spChg chg="mod">
          <ac:chgData name="Varvara Lazarenko" userId="455ccbb12fa3194e" providerId="LiveId" clId="{836A5F48-E2F1-40B2-9E59-5901FAA22922}" dt="2025-02-23T14:45:30.350" v="302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836A5F48-E2F1-40B2-9E59-5901FAA22922}" dt="2025-02-23T14:40:34.798" v="148" actId="14100"/>
        <pc:sldMkLst>
          <pc:docMk/>
          <pc:sldMk cId="0" sldId="257"/>
        </pc:sldMkLst>
        <pc:spChg chg="mod">
          <ac:chgData name="Varvara Lazarenko" userId="455ccbb12fa3194e" providerId="LiveId" clId="{836A5F48-E2F1-40B2-9E59-5901FAA22922}" dt="2025-02-23T14:40:34.798" v="148" actId="14100"/>
          <ac:spMkLst>
            <pc:docMk/>
            <pc:sldMk cId="0" sldId="257"/>
            <ac:spMk id="117" creationId="{00000000-0000-0000-0000-000000000000}"/>
          </ac:spMkLst>
        </pc:spChg>
      </pc:sldChg>
    </pc:docChg>
  </pc:docChgLst>
  <pc:docChgLst>
    <pc:chgData name="Varvara Lazarenko" userId="455ccbb12fa3194e" providerId="LiveId" clId="{812A0C20-627E-462D-A089-8A5D6F711F8F}"/>
    <pc:docChg chg="undo redo custSel modSld">
      <pc:chgData name="Varvara Lazarenko" userId="455ccbb12fa3194e" providerId="LiveId" clId="{812A0C20-627E-462D-A089-8A5D6F711F8F}" dt="2025-01-21T13:19:10.036" v="2523" actId="20577"/>
      <pc:docMkLst>
        <pc:docMk/>
      </pc:docMkLst>
      <pc:sldChg chg="delSp modSp mod">
        <pc:chgData name="Varvara Lazarenko" userId="455ccbb12fa3194e" providerId="LiveId" clId="{812A0C20-627E-462D-A089-8A5D6F711F8F}" dt="2025-01-21T13:17:29.327" v="2521" actId="20577"/>
        <pc:sldMkLst>
          <pc:docMk/>
          <pc:sldMk cId="0" sldId="256"/>
        </pc:sldMkLst>
        <pc:spChg chg="mod">
          <ac:chgData name="Varvara Lazarenko" userId="455ccbb12fa3194e" providerId="LiveId" clId="{812A0C20-627E-462D-A089-8A5D6F711F8F}" dt="2024-12-12T18:41:37.795" v="2351" actId="1035"/>
          <ac:spMkLst>
            <pc:docMk/>
            <pc:sldMk cId="0" sldId="256"/>
            <ac:spMk id="90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7:29.327" v="2521" actId="20577"/>
          <ac:spMkLst>
            <pc:docMk/>
            <pc:sldMk cId="0" sldId="256"/>
            <ac:spMk id="92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2:22.656" v="2367" actId="20577"/>
          <ac:spMkLst>
            <pc:docMk/>
            <pc:sldMk cId="0" sldId="256"/>
            <ac:spMk id="9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8:53.056" v="2284" actId="20577"/>
          <ac:spMkLst>
            <pc:docMk/>
            <pc:sldMk cId="0" sldId="256"/>
            <ac:spMk id="9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22:58.703" v="2258" actId="20577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1:05.942" v="2325" actId="1037"/>
          <ac:spMkLst>
            <pc:docMk/>
            <pc:sldMk cId="0" sldId="256"/>
            <ac:spMk id="107" creationId="{00000000-0000-0000-0000-000000000000}"/>
          </ac:spMkLst>
        </pc:spChg>
      </pc:sldChg>
      <pc:sldChg chg="addSp delSp modSp mod modNotes">
        <pc:chgData name="Varvara Lazarenko" userId="455ccbb12fa3194e" providerId="LiveId" clId="{812A0C20-627E-462D-A089-8A5D6F711F8F}" dt="2025-01-21T13:19:10.036" v="2523" actId="20577"/>
        <pc:sldMkLst>
          <pc:docMk/>
          <pc:sldMk cId="0" sldId="257"/>
        </pc:sldMkLst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3.598" v="2476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812A0C20-627E-462D-A089-8A5D6F711F8F}" dt="2025-01-21T13:19:10.036" v="2523" actId="20577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50:08.786" v="2519" actId="20577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9.666" v="2502" actId="1035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37.577" v="2484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8:43.329" v="2496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12T18:49:03.292" v="2518" actId="1035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812A0C20-627E-462D-A089-8A5D6F711F8F}" dt="2024-12-05T18:55:17.662" v="177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18B30D7D-CA8F-49D3-90BD-F08F5BABAAC9}"/>
    <pc:docChg chg="undo custSel modSld">
      <pc:chgData name="Varvara Lazarenko" userId="455ccbb12fa3194e" providerId="LiveId" clId="{18B30D7D-CA8F-49D3-90BD-F08F5BABAAC9}" dt="2025-01-28T17:41:22.057" v="337" actId="1036"/>
      <pc:docMkLst>
        <pc:docMk/>
      </pc:docMkLst>
      <pc:sldChg chg="addSp modSp mod">
        <pc:chgData name="Varvara Lazarenko" userId="455ccbb12fa3194e" providerId="LiveId" clId="{18B30D7D-CA8F-49D3-90BD-F08F5BABAAC9}" dt="2025-01-28T17:41:22.057" v="337" actId="1036"/>
        <pc:sldMkLst>
          <pc:docMk/>
          <pc:sldMk cId="0" sldId="257"/>
        </pc:sldMkLst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2" creationId="{5BE3E065-D3C4-8B4F-2E62-14957DBC508B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3" creationId="{5BDCF679-F8A8-67E5-EF59-5BF21099372B}"/>
          </ac:spMkLst>
        </pc:spChg>
        <pc:spChg chg="add mod">
          <ac:chgData name="Varvara Lazarenko" userId="455ccbb12fa3194e" providerId="LiveId" clId="{18B30D7D-CA8F-49D3-90BD-F08F5BABAAC9}" dt="2025-01-28T17:41:22.057" v="337" actId="1036"/>
          <ac:spMkLst>
            <pc:docMk/>
            <pc:sldMk cId="0" sldId="257"/>
            <ac:spMk id="4" creationId="{3CEF2A7C-367C-A5C9-B6A3-DDE1EA3B5B78}"/>
          </ac:spMkLst>
        </pc:spChg>
        <pc:spChg chg="add mod">
          <ac:chgData name="Varvara Lazarenko" userId="455ccbb12fa3194e" providerId="LiveId" clId="{18B30D7D-CA8F-49D3-90BD-F08F5BABAAC9}" dt="2025-01-28T17:40:49.505" v="336" actId="20577"/>
          <ac:spMkLst>
            <pc:docMk/>
            <pc:sldMk cId="0" sldId="257"/>
            <ac:spMk id="5" creationId="{999D4D53-7B54-6A13-E502-ED1C8A6DF573}"/>
          </ac:spMkLst>
        </pc:spChg>
        <pc:spChg chg="add mod">
          <ac:chgData name="Varvara Lazarenko" userId="455ccbb12fa3194e" providerId="LiveId" clId="{18B30D7D-CA8F-49D3-90BD-F08F5BABAAC9}" dt="2025-01-28T17:39:31.260" v="324" actId="1037"/>
          <ac:spMkLst>
            <pc:docMk/>
            <pc:sldMk cId="0" sldId="257"/>
            <ac:spMk id="6" creationId="{E42D5818-2AFD-7980-5880-E3C0503808B6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3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19.994" v="90" actId="1036"/>
          <ac:spMkLst>
            <pc:docMk/>
            <pc:sldMk cId="0" sldId="257"/>
            <ac:spMk id="11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7.175" v="33" actId="1035"/>
          <ac:spMkLst>
            <pc:docMk/>
            <pc:sldMk cId="0" sldId="257"/>
            <ac:spMk id="11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29.886" v="141" actId="1035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19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9:54.693" v="104" actId="103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12.576" v="120" actId="103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34.393" v="148" actId="1035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40:54.543" v="168" actId="1035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08.118" v="5" actId="103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Varvara Lazarenko" userId="455ccbb12fa3194e" providerId="LiveId" clId="{18B30D7D-CA8F-49D3-90BD-F08F5BABAAC9}" dt="2025-01-28T16:37:30.802" v="28" actId="1035"/>
          <ac:spMkLst>
            <pc:docMk/>
            <pc:sldMk cId="0" sldId="257"/>
            <ac:spMk id="132" creationId="{00000000-0000-0000-0000-000000000000}"/>
          </ac:spMkLst>
        </pc:spChg>
      </pc:sldChg>
    </pc:docChg>
  </pc:docChgLst>
  <pc:docChgLst>
    <pc:chgData name="Varvara Lazarenko" userId="455ccbb12fa3194e" providerId="LiveId" clId="{82A0EC1B-4883-44C7-83D9-DCEDDEDA3387}"/>
    <pc:docChg chg="undo custSel modSld">
      <pc:chgData name="Varvara Lazarenko" userId="455ccbb12fa3194e" providerId="LiveId" clId="{82A0EC1B-4883-44C7-83D9-DCEDDEDA3387}" dt="2025-03-03T16:14:50.930" v="31" actId="14100"/>
      <pc:docMkLst>
        <pc:docMk/>
      </pc:docMkLst>
      <pc:sldChg chg="modSp mod">
        <pc:chgData name="Varvara Lazarenko" userId="455ccbb12fa3194e" providerId="LiveId" clId="{82A0EC1B-4883-44C7-83D9-DCEDDEDA3387}" dt="2025-03-03T16:14:18.892" v="25" actId="20577"/>
        <pc:sldMkLst>
          <pc:docMk/>
          <pc:sldMk cId="0" sldId="256"/>
        </pc:sldMkLst>
        <pc:spChg chg="mod">
          <ac:chgData name="Varvara Lazarenko" userId="455ccbb12fa3194e" providerId="LiveId" clId="{82A0EC1B-4883-44C7-83D9-DCEDDEDA3387}" dt="2025-03-03T16:14:18.892" v="25" actId="20577"/>
          <ac:spMkLst>
            <pc:docMk/>
            <pc:sldMk cId="0" sldId="256"/>
            <ac:spMk id="105" creationId="{00000000-0000-0000-0000-000000000000}"/>
          </ac:spMkLst>
        </pc:spChg>
      </pc:sldChg>
      <pc:sldChg chg="modSp mod">
        <pc:chgData name="Varvara Lazarenko" userId="455ccbb12fa3194e" providerId="LiveId" clId="{82A0EC1B-4883-44C7-83D9-DCEDDEDA3387}" dt="2025-03-03T16:14:50.930" v="31" actId="14100"/>
        <pc:sldMkLst>
          <pc:docMk/>
          <pc:sldMk cId="0" sldId="257"/>
        </pc:sldMkLst>
        <pc:spChg chg="mod">
          <ac:chgData name="Varvara Lazarenko" userId="455ccbb12fa3194e" providerId="LiveId" clId="{82A0EC1B-4883-44C7-83D9-DCEDDEDA3387}" dt="2025-03-03T16:14:50.930" v="31" actId="14100"/>
          <ac:spMkLst>
            <pc:docMk/>
            <pc:sldMk cId="0" sldId="257"/>
            <ac:spMk id="117" creationId="{00000000-0000-0000-0000-000000000000}"/>
          </ac:spMkLst>
        </pc:sp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7954" y="1143000"/>
            <a:ext cx="21819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945000" y="1749826"/>
            <a:ext cx="5670000" cy="3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945000" y="5615777"/>
            <a:ext cx="5670000" cy="25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1pPr>
            <a:lvl2pPr lvl="1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2pPr>
            <a:lvl3pPr lvl="2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3pPr>
            <a:lvl4pPr lvl="3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4pPr>
            <a:lvl5pPr lvl="4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5pPr>
            <a:lvl6pPr lvl="5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6pPr>
            <a:lvl7pPr lvl="6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7pPr>
            <a:lvl8pPr lvl="7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8pPr>
            <a:lvl9pPr lvl="8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1"/>
          </p:nvPr>
        </p:nvSpPr>
        <p:spPr>
          <a:xfrm rot="5400000">
            <a:off x="388052" y="2977950"/>
            <a:ext cx="6783900" cy="6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 rot="5400000">
            <a:off x="1694850" y="4284749"/>
            <a:ext cx="90609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 rot="5400000">
            <a:off x="-1612724" y="2701799"/>
            <a:ext cx="9060900" cy="4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515813" y="2665576"/>
            <a:ext cx="6520500" cy="4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400"/>
              <a:buFont typeface="Calibri"/>
              <a:buNone/>
              <a:defRPr sz="2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15813" y="7155228"/>
            <a:ext cx="6520500" cy="23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rgbClr val="888888"/>
              </a:buClr>
              <a:buSzPts val="8600"/>
              <a:buNone/>
              <a:defRPr sz="8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600"/>
              <a:buNone/>
              <a:defRPr sz="5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827251" y="2846250"/>
            <a:ext cx="32130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520735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520736" y="2621026"/>
            <a:ext cx="31983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520736" y="3905552"/>
            <a:ext cx="31983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3827251" y="2621026"/>
            <a:ext cx="3213900" cy="12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 b="1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3827251" y="3905552"/>
            <a:ext cx="3213900" cy="57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1pPr>
            <a:lvl2pPr marL="914400" lvl="1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2pPr>
            <a:lvl3pPr marL="1371600" lvl="2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3pPr>
            <a:lvl4pPr marL="1828800" lvl="3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4pPr>
            <a:lvl5pPr marL="2286000" lvl="4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5pPr>
            <a:lvl6pPr marL="2743200" lvl="5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6pPr>
            <a:lvl7pPr marL="3200400" lvl="6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7pPr>
            <a:lvl8pPr marL="3657600" lvl="7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8pPr>
            <a:lvl9pPr marL="4114800" lvl="8" indent="-29845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9525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1400"/>
              <a:buChar char="•"/>
              <a:defRPr sz="11400"/>
            </a:lvl1pPr>
            <a:lvl2pPr marL="914400" lvl="1" indent="-863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00"/>
              <a:buChar char="•"/>
              <a:defRPr sz="10000"/>
            </a:lvl2pPr>
            <a:lvl3pPr marL="1371600" lvl="2" indent="-7747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Char char="•"/>
              <a:defRPr sz="8600"/>
            </a:lvl3pPr>
            <a:lvl4pPr marL="1828800" lvl="3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4pPr>
            <a:lvl5pPr marL="2286000" lvl="4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5pPr>
            <a:lvl6pPr marL="2743200" lvl="5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6pPr>
            <a:lvl7pPr marL="3200400" lvl="6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7pPr>
            <a:lvl8pPr marL="3657600" lvl="7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8pPr>
            <a:lvl9pPr marL="4114800" lvl="8" indent="-6858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title"/>
          </p:nvPr>
        </p:nvSpPr>
        <p:spPr>
          <a:xfrm>
            <a:off x="520735" y="712800"/>
            <a:ext cx="2438400" cy="2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00"/>
              <a:buFont typeface="Calibri"/>
              <a:buNone/>
              <a:defRPr sz="1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>
            <a:spLocks noGrp="1"/>
          </p:cNvSpPr>
          <p:nvPr>
            <p:ph type="pic" idx="2"/>
          </p:nvPr>
        </p:nvSpPr>
        <p:spPr>
          <a:xfrm>
            <a:off x="3213985" y="1539451"/>
            <a:ext cx="3827100" cy="7598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20735" y="3207600"/>
            <a:ext cx="2438400" cy="59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1pPr>
            <a:lvl2pPr marL="914400" lvl="1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4900"/>
            </a:lvl2pPr>
            <a:lvl3pPr marL="1371600" lvl="2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3pPr>
            <a:lvl4pPr marL="1828800" lvl="3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4pPr>
            <a:lvl5pPr marL="2286000" lvl="4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5pPr>
            <a:lvl6pPr marL="2743200" lvl="5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6pPr>
            <a:lvl7pPr marL="3200400" lvl="6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7pPr>
            <a:lvl8pPr marL="3657600" lvl="7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8pPr>
            <a:lvl9pPr marL="4114800" lvl="8" indent="-228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519751" y="569251"/>
            <a:ext cx="6520500" cy="2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600"/>
              <a:buFont typeface="Calibri"/>
              <a:buNone/>
              <a:defRPr sz="1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519751" y="2846250"/>
            <a:ext cx="6520500" cy="6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normAutofit/>
          </a:bodyPr>
          <a:lstStyle>
            <a:lvl1pPr marL="457200" marR="0" lvl="0" indent="-863600" algn="l" rtl="0">
              <a:lnSpc>
                <a:spcPct val="90000"/>
              </a:lnSpc>
              <a:spcBef>
                <a:spcPts val="350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Arial"/>
              <a:buChar char="•"/>
              <a:defRPr sz="10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747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00"/>
              <a:buFont typeface="Arial"/>
              <a:buChar char="•"/>
              <a:defRPr sz="8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858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5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5197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2504251" y="9909903"/>
            <a:ext cx="25515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5339251" y="9909903"/>
            <a:ext cx="17010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varvara-laz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uronetmem.org/" TargetMode="External"/><Relationship Id="rId5" Type="http://schemas.openxmlformats.org/officeDocument/2006/relationships/hyperlink" Target="https://www.han.nl/onderzoek/lectoraten/lectoraat-digitale-transformatie-in-de-revalidatiezorg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hys.2022.895863" TargetMode="External"/><Relationship Id="rId7" Type="http://schemas.openxmlformats.org/officeDocument/2006/relationships/hyperlink" Target="https://labmgmu.ru/en/main-pag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.msu.ru/" TargetMode="External"/><Relationship Id="rId5" Type="http://schemas.openxmlformats.org/officeDocument/2006/relationships/hyperlink" Target="https://www.elibrary.ru/item.asp?id=42721639" TargetMode="External"/><Relationship Id="rId4" Type="http://schemas.openxmlformats.org/officeDocument/2006/relationships/hyperlink" Target="https://doi.org/10.2991/artres.k.201209.04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-1025"/>
            <a:ext cx="7560000" cy="1153200"/>
          </a:xfrm>
          <a:prstGeom prst="rect">
            <a:avLst/>
          </a:prstGeom>
          <a:solidFill>
            <a:srgbClr val="7BA0B1"/>
          </a:solidFill>
          <a:ln w="12700" cap="flat" cmpd="sng">
            <a:solidFill>
              <a:srgbClr val="7BA0B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706600" y="33666"/>
            <a:ext cx="3738900" cy="1077900"/>
          </a:xfrm>
          <a:prstGeom prst="roundRect">
            <a:avLst>
              <a:gd name="adj" fmla="val 12595"/>
            </a:avLst>
          </a:prstGeom>
          <a:solidFill>
            <a:schemeClr val="lt1"/>
          </a:solidFill>
          <a:ln w="12700" cap="flat" cmpd="sng">
            <a:solidFill>
              <a:srgbClr val="4D728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flipH="1">
            <a:off x="1591762" y="215319"/>
            <a:ext cx="20781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V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arvara</a:t>
            </a:r>
            <a:endParaRPr sz="900" b="1"/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</a:t>
            </a:r>
            <a:r>
              <a:rPr lang="en-US" sz="20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azarenko</a:t>
            </a:r>
            <a:endParaRPr sz="20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018858" y="82799"/>
            <a:ext cx="2334049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Nijmegen, The Netherlands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+31 6 2662 9839</a:t>
            </a:r>
            <a:endParaRPr sz="1000" b="0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varlazoa@gmail.com</a:t>
            </a:r>
            <a:endParaRPr sz="1000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29.12.1998 (26 years)</a:t>
            </a:r>
          </a:p>
          <a:p>
            <a:pPr marL="0" marR="0" lvl="0" indent="0" algn="l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www.linkedin.com/in/varvara-lazo</a:t>
            </a:r>
            <a:r>
              <a:rPr lang="en-US" sz="1000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600" y="32625"/>
            <a:ext cx="1077900" cy="1077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" name="Google Shape;94;p1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218482" y="7088055"/>
            <a:ext cx="168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WORK EXPERIENCE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"/>
          <p:cNvSpPr txBox="1"/>
          <p:nvPr/>
        </p:nvSpPr>
        <p:spPr>
          <a:xfrm flipH="1">
            <a:off x="1722824" y="7417496"/>
            <a:ext cx="5823000" cy="2997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Digital Transformation of Rehabilitation Care</a:t>
            </a:r>
            <a:endParaRPr sz="900" dirty="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HAN University of Applied Sciences – Nijmegen, The Netherlands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Added value research of home telemonitoring in elderly care based on the HTA framework presented onto the Quadruple aim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Deployment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of 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urveys (22) in Dutch and interviewing (7)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medical professionals in English on their home telemonitoring experience/attitude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Cost-effectiveness analysis (Markov model cohort simulation) on home telemonitoring in the Netherlands</a:t>
            </a:r>
            <a:endParaRPr sz="900" dirty="0">
              <a:solidFill>
                <a:srgbClr val="000000"/>
              </a:solidFill>
            </a:endParaRPr>
          </a:p>
          <a:p>
            <a:pPr marL="0" marR="0" lvl="0" indent="0" algn="just" rtl="0">
              <a:spcAft>
                <a:spcPts val="0"/>
              </a:spcAft>
              <a:buNone/>
            </a:pPr>
            <a:endParaRPr sz="1000" b="1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Intern at </a:t>
            </a: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Neuronal Networks of Memory</a:t>
            </a:r>
            <a:endParaRPr sz="900" dirty="0"/>
          </a:p>
          <a:p>
            <a:pPr marL="0" marR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Donders Institute – Nijmegen, The Netherlands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i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vivo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</a:t>
            </a:r>
            <a:r>
              <a:rPr lang="en-US" sz="1000" baseline="30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2+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imaging of the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retrosplenial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cortex in mice during head-fixed virtual social learning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(mice, handling &amp; feeding)</a:t>
            </a:r>
            <a:endParaRPr sz="900" dirty="0"/>
          </a:p>
          <a:p>
            <a:pPr marL="215900" marR="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(Python, </a:t>
            </a:r>
            <a:r>
              <a:rPr lang="en-US" sz="1000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8" name="Google Shape;98;p1"/>
          <p:cNvSpPr txBox="1"/>
          <p:nvPr/>
        </p:nvSpPr>
        <p:spPr>
          <a:xfrm flipH="1">
            <a:off x="170821" y="7411586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02/2024 – 08/2024</a:t>
            </a:r>
            <a:endParaRPr sz="900" dirty="0"/>
          </a:p>
        </p:txBody>
      </p:sp>
      <p:sp>
        <p:nvSpPr>
          <p:cNvPr id="99" name="Google Shape;99;p1"/>
          <p:cNvSpPr txBox="1"/>
          <p:nvPr/>
        </p:nvSpPr>
        <p:spPr>
          <a:xfrm flipH="1">
            <a:off x="1648288" y="3042330"/>
            <a:ext cx="5797212" cy="3982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MSc in Medical Biology – Radboud University, Nijmegen, The Netherlands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Science, Management and Innovation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7.63/10.00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latin typeface="Verdana"/>
                <a:ea typeface="Verdana"/>
                <a:cs typeface="Verdana"/>
                <a:sym typeface="Verdana"/>
              </a:rPr>
              <a:t>Principal subjects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: Future of health, How Health Systems Work, Sustainable Innovation Management, Methods in Societal Research, Reaching the Sustainable Development Goals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latin typeface="Verdana"/>
                <a:ea typeface="Verdana"/>
                <a:cs typeface="Verdana"/>
                <a:sym typeface="Verdana"/>
              </a:rPr>
              <a:t>Projects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HTA of a Medical Guidance App for International Students in the NL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                  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 Shared Ownership Model of the Green Corridor, Nijmegen</a:t>
            </a:r>
            <a:r>
              <a:rPr lang="ru-RU" sz="1000" dirty="0">
                <a:latin typeface="Verdana"/>
                <a:ea typeface="Verdana"/>
                <a:cs typeface="Verdana"/>
                <a:sym typeface="Verdana"/>
              </a:rPr>
              <a:t>»</a:t>
            </a:r>
            <a:endParaRPr lang="en-US" sz="1000" dirty="0">
              <a:latin typeface="Verdana"/>
              <a:ea typeface="Verdana"/>
              <a:cs typeface="Verdana"/>
              <a:sym typeface="Verdana"/>
            </a:endParaRPr>
          </a:p>
          <a:p>
            <a:pPr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                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«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Circular Alternative to Single-Use Cups Within the Dutch Train System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Potential added value of home telemonitoring technology in elderly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care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000" b="1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BSc in Biology – Lomonosov Moscow State University (MSU), Moscow, Russia</a:t>
            </a:r>
            <a:endParaRPr sz="1000" b="1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Specialisation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Human and Animal Physiology</a:t>
            </a:r>
            <a:endParaRPr sz="900" dirty="0">
              <a:solidFill>
                <a:srgbClr val="000000"/>
              </a:solidFill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GPA 4.83/5.00</a:t>
            </a: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GB" sz="1000" u="sng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subjects</a:t>
            </a:r>
            <a:r>
              <a:rPr lang="en-GB" sz="1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: Human and animal physiology, Electrophysiology of excited cells, Neurochemistry, Physiology of central nervous and visceral systems, Physiology of circulation, Virology, Microbiology</a:t>
            </a:r>
            <a:endParaRPr sz="10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15900" lvl="0" indent="-215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✔"/>
            </a:pPr>
            <a:r>
              <a:rPr lang="en-US" sz="1000" u="sng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Bachelor thesis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«</a:t>
            </a: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Role of TASK-1 channels in arterial tone regulation in different organs in rats</a:t>
            </a:r>
            <a:r>
              <a:rPr lang="ru-R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»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218409" y="2745578"/>
            <a:ext cx="19065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EDUCATION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1" name="Google Shape;101;p1"/>
          <p:cNvSpPr txBox="1"/>
          <p:nvPr/>
        </p:nvSpPr>
        <p:spPr>
          <a:xfrm flipH="1">
            <a:off x="170788" y="3042335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09/2022 – </a:t>
            </a:r>
            <a:r>
              <a:rPr lang="hu-HU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08</a:t>
            </a:r>
            <a:r>
              <a:rPr lang="hu-HU" sz="1000" dirty="0">
                <a:latin typeface="Verdana"/>
                <a:ea typeface="Verdana"/>
                <a:cs typeface="Verdana"/>
                <a:sym typeface="Verdana"/>
              </a:rPr>
              <a:t>/2024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"/>
          <p:cNvSpPr txBox="1"/>
          <p:nvPr/>
        </p:nvSpPr>
        <p:spPr>
          <a:xfrm flipH="1">
            <a:off x="170804" y="5394578"/>
            <a:ext cx="14775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09/2016 – 06/2020</a:t>
            </a:r>
            <a:endParaRPr sz="1000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 flipH="1">
            <a:off x="170821" y="9185357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02/2023 – 08/2023</a:t>
            </a:r>
            <a:endParaRPr sz="900" dirty="0"/>
          </a:p>
        </p:txBody>
      </p:sp>
      <p:sp>
        <p:nvSpPr>
          <p:cNvPr id="104" name="Google Shape;104;p1"/>
          <p:cNvSpPr txBox="1"/>
          <p:nvPr/>
        </p:nvSpPr>
        <p:spPr>
          <a:xfrm>
            <a:off x="218410" y="1297050"/>
            <a:ext cx="28191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PERSONAL STATEMENT</a:t>
            </a:r>
            <a:endParaRPr sz="1100" b="1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"/>
          <p:cNvSpPr txBox="1"/>
          <p:nvPr/>
        </p:nvSpPr>
        <p:spPr>
          <a:xfrm flipH="1">
            <a:off x="218390" y="1597936"/>
            <a:ext cx="7075800" cy="98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</a:t>
            </a:r>
            <a:r>
              <a:rPr lang="en-US" sz="1000" dirty="0">
                <a:latin typeface="Verdana"/>
                <a:ea typeface="Verdana"/>
                <a:cs typeface="Verdana"/>
                <a:sym typeface="Verdana"/>
              </a:rPr>
              <a:t>am a highly motivated and hardworking graduate with a 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Master’s degree 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in Medical biology</a:t>
            </a:r>
            <a:r>
              <a:rPr lang="en-GB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Having worked in fundamental research setting as well as in clinical trials development, I am</a:t>
            </a:r>
            <a:r>
              <a:rPr lang="en-GB" sz="1000" dirty="0">
                <a:latin typeface="Verdana"/>
                <a:ea typeface="Verdana"/>
                <a:cs typeface="Verdana"/>
                <a:sym typeface="Verdana"/>
              </a:rPr>
              <a:t> inspired by the societal &amp; business aspects of healthcare innovations. With a strong biomedical background and a keen interest in disseminating knowledge, I envision a career in product management, health technology assessment (HTA), value assessment, or health economics.</a:t>
            </a:r>
            <a:endParaRPr lang="en-GB" sz="900"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3933009" y="82799"/>
            <a:ext cx="1026000" cy="102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Address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Telephone</a:t>
            </a:r>
            <a:endParaRPr sz="1000" b="1" i="0" u="none" strike="noStrike" cap="none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E-mail</a:t>
            </a:r>
            <a:endParaRPr sz="1000" b="1" dirty="0">
              <a:solidFill>
                <a:srgbClr val="4D728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rgbClr val="4D7283"/>
                </a:solidFill>
                <a:latin typeface="Verdana"/>
                <a:ea typeface="Verdana"/>
                <a:cs typeface="Verdana"/>
                <a:sym typeface="Verdana"/>
              </a:rPr>
              <a:t>Date of birth</a:t>
            </a:r>
          </a:p>
          <a:p>
            <a:pPr marL="0" marR="0" lvl="0" indent="0" algn="r" rtl="0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rgbClr val="4D7283"/>
                </a:solidFill>
                <a:latin typeface="Verdana"/>
                <a:ea typeface="Verdana"/>
                <a:sym typeface="Verdana"/>
              </a:rPr>
              <a:t>LinkedIn</a:t>
            </a:r>
            <a:endParaRPr sz="900" b="1" i="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/>
        </p:nvSpPr>
        <p:spPr>
          <a:xfrm>
            <a:off x="342327" y="4848626"/>
            <a:ext cx="31002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ACADEMIC HONORS AND AWARDS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42333" y="3564903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DIGITAL SKILLS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42328" y="3778078"/>
            <a:ext cx="7014900" cy="243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Python (beginner),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DeepLabCut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STATISTICA, GraphPad Prism and MS Office </a:t>
            </a:r>
            <a:r>
              <a:rPr lang="en-US" sz="1000" b="0" i="0" u="none" strike="noStrike" cap="none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softwares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42325" y="4115662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LANGUAGES</a:t>
            </a:r>
          </a:p>
        </p:txBody>
      </p:sp>
      <p:sp>
        <p:nvSpPr>
          <p:cNvPr id="117" name="Google Shape;117;p2"/>
          <p:cNvSpPr txBox="1"/>
          <p:nvPr/>
        </p:nvSpPr>
        <p:spPr>
          <a:xfrm>
            <a:off x="342315" y="4316942"/>
            <a:ext cx="7014899" cy="40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Russian (native), English (fluent – С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1-2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German (intermediate – 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-В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Dutch (low intermediate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-B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), French (beginner – А</a:t>
            </a:r>
            <a:r>
              <a:rPr lang="en-US" sz="1000" b="0" i="0" u="none" strike="noStrike" cap="none" baseline="-25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1000" b="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342329" y="6526617"/>
            <a:ext cx="24738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VOLUNTEERING ACTIVITY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1110925" y="5067551"/>
            <a:ext cx="62031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Orange Tulip Scholarship for the studies at Radboud University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Awarded MSU Increased State Academic Scholarship for scientific and academic achievements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Second prize-winner in the Lomonosov Universiade on modern problems of biology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110930" y="6734533"/>
            <a:ext cx="62031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</a:t>
            </a: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international exchange and Master’s</a:t>
            </a: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students at the Radboud Intro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the BBB Career Event 2023, Nijmegen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Organization of volleyball tournaments in the international volleyball group at Radboud</a:t>
            </a:r>
            <a:endParaRPr sz="9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Mentorship of first-year students at Faculty of Biology, MSU, Moscow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342330" y="8138025"/>
            <a:ext cx="25293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JOURNAL PUBLICATIONS</a:t>
            </a:r>
            <a:endParaRPr sz="1100" b="1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0" y="10538973"/>
            <a:ext cx="7560000" cy="150000"/>
          </a:xfrm>
          <a:prstGeom prst="rect">
            <a:avLst/>
          </a:prstGeom>
          <a:solidFill>
            <a:srgbClr val="8FAEBD"/>
          </a:solidFill>
          <a:ln w="12700" cap="flat" cmpd="sng">
            <a:solidFill>
              <a:srgbClr val="8FAEB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57850" tIns="28900" rIns="57850" bIns="28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"/>
          <p:cNvSpPr txBox="1"/>
          <p:nvPr/>
        </p:nvSpPr>
        <p:spPr>
          <a:xfrm flipH="1">
            <a:off x="3317101" y="10523218"/>
            <a:ext cx="925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US" sz="8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2"/>
          <p:cNvSpPr txBox="1"/>
          <p:nvPr/>
        </p:nvSpPr>
        <p:spPr>
          <a:xfrm>
            <a:off x="342319" y="7604362"/>
            <a:ext cx="11295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HOBBIES</a:t>
            </a:r>
            <a:endParaRPr sz="11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2"/>
          <p:cNvSpPr txBox="1"/>
          <p:nvPr/>
        </p:nvSpPr>
        <p:spPr>
          <a:xfrm>
            <a:off x="342328" y="7794287"/>
            <a:ext cx="5295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Volleyball, drawing, guitar playing, traveling</a:t>
            </a:r>
            <a:endParaRPr sz="1000" dirty="0"/>
          </a:p>
        </p:txBody>
      </p:sp>
      <p:sp>
        <p:nvSpPr>
          <p:cNvPr id="126" name="Google Shape;126;p2"/>
          <p:cNvSpPr txBox="1"/>
          <p:nvPr/>
        </p:nvSpPr>
        <p:spPr>
          <a:xfrm>
            <a:off x="184025" y="5067551"/>
            <a:ext cx="868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2022-2024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2020-2021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126429" y="6734542"/>
            <a:ext cx="925800" cy="79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2024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2022-2023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2018-2021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222617" y="8364986"/>
            <a:ext cx="6971697" cy="204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71755"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 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Varvara 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 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Olga S., Schubert Rudolf (2022). TWIK-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Related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Acid-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Sensitive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Potassium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(TASK-1)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Emerge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Contributors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Tone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Regulation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Renal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Arteries at Alkaline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Frontiers in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physiology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13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895863.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3"/>
              </a:rPr>
              <a:t>https://doi.org/10.3389/fphys.2022.895863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Lazarenko Varvara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Anastasia,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Gaynullina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Dina, Schubert Rudolph (2020). TASK-1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Channels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Play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Anticontractile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Role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in Rat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Septal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Coronary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Under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Pharmacological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Blockade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Endothelium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Artery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Research, 26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(S1): S58.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4"/>
              </a:rPr>
              <a:t>https://doi.org/10.2991/artres.k.201209.048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R="71755" algn="just" rtl="0" fontAlgn="base">
              <a:spcBef>
                <a:spcPts val="970"/>
              </a:spcBef>
              <a:spcAft>
                <a:spcPts val="0"/>
              </a:spcAft>
              <a:buFont typeface="+mj-lt"/>
              <a:buAutoNum type="arabicPeriod"/>
            </a:pP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Borzykh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Kuzmin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I.V.,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Kiryukhina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O.O.,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Selivanova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E.K.,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Shvetsova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A.A., </a:t>
            </a:r>
            <a:r>
              <a:rPr lang="nl-NL" sz="1000" b="1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Lazarenko V.S.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Los-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Arkos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Uvarova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Nesterenko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A.M.,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Tarasova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O.S. (2020).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Voluntary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running training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female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rats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during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gestation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: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characteristics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of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0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experimental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model [in Russian].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Aviakosmicheskaya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i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Ekologicheskaya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nl-NL" sz="1000" b="0" i="1" u="none" strike="noStrike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Meditsina</a:t>
            </a:r>
            <a:r>
              <a:rPr lang="nl-NL" sz="1000" b="0" i="1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54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(2): 89–95. </a:t>
            </a:r>
            <a:r>
              <a:rPr lang="nl-NL" sz="1000" b="0" i="0" u="sng" strike="noStrike" dirty="0">
                <a:solidFill>
                  <a:srgbClr val="0563C1"/>
                </a:solidFill>
                <a:effectLst/>
                <a:latin typeface="Verdana" panose="020B0604030504040204" pitchFamily="34" charset="0"/>
                <a:hlinkClick r:id="rId5"/>
              </a:rPr>
              <a:t>https://www.elibrary.ru/item.asp?id=42721639</a:t>
            </a:r>
            <a:r>
              <a:rPr lang="nl-NL" sz="1000" b="0" i="0" u="none" strike="noStrike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</a:t>
            </a:r>
            <a:endParaRPr lang="nl-NL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1" name="Google Shape;131;p2"/>
          <p:cNvSpPr txBox="1"/>
          <p:nvPr/>
        </p:nvSpPr>
        <p:spPr>
          <a:xfrm flipH="1">
            <a:off x="1737000" y="1861559"/>
            <a:ext cx="5823000" cy="157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Junior Research Assistant at 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Faculty of Biology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Lomonosov Moscow State University – Moscow, Russia</a:t>
            </a:r>
            <a:endParaRPr sz="1000" b="1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Physiological and molecular biology experiments</a:t>
            </a:r>
            <a:r>
              <a:rPr lang="ru-RU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wire myography, real-time PCR, western blot)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Management of laboratory animals (Wistar rats)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Statistical analysis of the obtained data (STATISTICA, GraphPad Prism)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(experiment and research strategy planning)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Presentation of the results at two conferences (Oct, 2020; Apr, 2021)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2"/>
          <p:cNvSpPr txBox="1"/>
          <p:nvPr/>
        </p:nvSpPr>
        <p:spPr>
          <a:xfrm flipH="1">
            <a:off x="170820" y="1861548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10/2020 – 10/2021</a:t>
            </a:r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5BE3E065-D3C4-8B4F-2E62-14957DBC508B}"/>
              </a:ext>
            </a:extLst>
          </p:cNvPr>
          <p:cNvSpPr txBox="1"/>
          <p:nvPr/>
        </p:nvSpPr>
        <p:spPr>
          <a:xfrm flipH="1">
            <a:off x="1737000" y="40397"/>
            <a:ext cx="5823000" cy="18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Assistant at the Science department of the Contract Research Organization</a:t>
            </a:r>
            <a:endParaRPr sz="900"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7"/>
              </a:rPr>
              <a:t>LABMGMU</a:t>
            </a:r>
            <a:r>
              <a:rPr lang="en-US" sz="10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LLC – Moscow, Russia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Developing clinical trial design, synopses, protocols, investigator’s brochures </a:t>
            </a: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for  &gt;35 phase I, II, III clinical trials and bioequivalence trials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&gt;30 user interviews (testing the readability of pharmaceuticals’ package leaflets)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Project management (control of the deadlines; compliance with the sponsor’s requirements)</a:t>
            </a:r>
            <a:endParaRPr sz="900" dirty="0">
              <a:solidFill>
                <a:schemeClr val="dk1"/>
              </a:solidFill>
            </a:endParaRPr>
          </a:p>
          <a:p>
            <a:pPr marL="2159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Noto Sans Symbols"/>
              <a:buChar char="✔"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Computational analysis of the obtained data (STATISTICA, GraphPad Prism)</a:t>
            </a:r>
            <a:endParaRPr sz="10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06;p1">
            <a:extLst>
              <a:ext uri="{FF2B5EF4-FFF2-40B4-BE49-F238E27FC236}">
                <a16:creationId xmlns:a16="http://schemas.microsoft.com/office/drawing/2014/main" id="{5BDCF679-F8A8-67E5-EF59-5BF21099372B}"/>
              </a:ext>
            </a:extLst>
          </p:cNvPr>
          <p:cNvSpPr txBox="1"/>
          <p:nvPr/>
        </p:nvSpPr>
        <p:spPr>
          <a:xfrm flipH="1">
            <a:off x="170820" y="171901"/>
            <a:ext cx="13878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08/2021 – 08/2022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6;p2">
            <a:extLst>
              <a:ext uri="{FF2B5EF4-FFF2-40B4-BE49-F238E27FC236}">
                <a16:creationId xmlns:a16="http://schemas.microsoft.com/office/drawing/2014/main" id="{3CEF2A7C-367C-A5C9-B6A3-DDE1EA3B5B78}"/>
              </a:ext>
            </a:extLst>
          </p:cNvPr>
          <p:cNvSpPr txBox="1"/>
          <p:nvPr/>
        </p:nvSpPr>
        <p:spPr>
          <a:xfrm>
            <a:off x="313025" y="5787701"/>
            <a:ext cx="1478400" cy="2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CERTIFICATES</a:t>
            </a:r>
          </a:p>
        </p:txBody>
      </p:sp>
      <p:sp>
        <p:nvSpPr>
          <p:cNvPr id="5" name="Google Shape;119;p2">
            <a:extLst>
              <a:ext uri="{FF2B5EF4-FFF2-40B4-BE49-F238E27FC236}">
                <a16:creationId xmlns:a16="http://schemas.microsoft.com/office/drawing/2014/main" id="{999D4D53-7B54-6A13-E502-ED1C8A6DF573}"/>
              </a:ext>
            </a:extLst>
          </p:cNvPr>
          <p:cNvSpPr txBox="1"/>
          <p:nvPr/>
        </p:nvSpPr>
        <p:spPr>
          <a:xfrm>
            <a:off x="1035475" y="5979297"/>
            <a:ext cx="6524199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 course on ex. Art. 9 of the Dutch Act on animal experimentation, </a:t>
            </a:r>
            <a:r>
              <a:rPr lang="en-GB" sz="10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Radboudumc</a:t>
            </a:r>
            <a:endParaRPr lang="en-GB"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An upgrade training on ICH GCP guidelines, LABMGMU</a:t>
            </a:r>
            <a:endParaRPr lang="en-GB"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26;p2">
            <a:extLst>
              <a:ext uri="{FF2B5EF4-FFF2-40B4-BE49-F238E27FC236}">
                <a16:creationId xmlns:a16="http://schemas.microsoft.com/office/drawing/2014/main" id="{E42D5818-2AFD-7980-5880-E3C0503808B6}"/>
              </a:ext>
            </a:extLst>
          </p:cNvPr>
          <p:cNvSpPr txBox="1"/>
          <p:nvPr/>
        </p:nvSpPr>
        <p:spPr>
          <a:xfrm>
            <a:off x="108576" y="5979297"/>
            <a:ext cx="868200" cy="42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850" tIns="28900" rIns="57850" bIns="2890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2023</a:t>
            </a:r>
          </a:p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2021</a:t>
            </a:r>
            <a:endParaRPr sz="1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977</Words>
  <Application>Microsoft Office PowerPoint</Application>
  <PresentationFormat>Custom</PresentationFormat>
  <Paragraphs>95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Noto Sans Symbols</vt:lpstr>
      <vt:lpstr>Verdana</vt:lpstr>
      <vt:lpstr>Тема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Barbara</dc:creator>
  <cp:lastModifiedBy>Varvara Lazarenko</cp:lastModifiedBy>
  <cp:revision>1</cp:revision>
  <dcterms:created xsi:type="dcterms:W3CDTF">2020-08-14T18:05:47Z</dcterms:created>
  <dcterms:modified xsi:type="dcterms:W3CDTF">2025-03-03T16:14:52Z</dcterms:modified>
</cp:coreProperties>
</file>